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697" r:id="rId3"/>
    <p:sldId id="698" r:id="rId4"/>
    <p:sldId id="391" r:id="rId5"/>
    <p:sldId id="388" r:id="rId6"/>
    <p:sldId id="260" r:id="rId7"/>
    <p:sldId id="699" r:id="rId8"/>
    <p:sldId id="702" r:id="rId9"/>
    <p:sldId id="722" r:id="rId10"/>
    <p:sldId id="727" r:id="rId11"/>
    <p:sldId id="733" r:id="rId12"/>
    <p:sldId id="708" r:id="rId13"/>
    <p:sldId id="728" r:id="rId14"/>
    <p:sldId id="509" r:id="rId15"/>
    <p:sldId id="557" r:id="rId16"/>
    <p:sldId id="558" r:id="rId17"/>
    <p:sldId id="619" r:id="rId18"/>
    <p:sldId id="711" r:id="rId19"/>
    <p:sldId id="659" r:id="rId20"/>
    <p:sldId id="622" r:id="rId21"/>
    <p:sldId id="658" r:id="rId22"/>
    <p:sldId id="729" r:id="rId23"/>
    <p:sldId id="532" r:id="rId24"/>
    <p:sldId id="718" r:id="rId25"/>
    <p:sldId id="723" r:id="rId26"/>
    <p:sldId id="732" r:id="rId27"/>
    <p:sldId id="726" r:id="rId28"/>
    <p:sldId id="731" r:id="rId2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8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8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DC64E-1E51-4FFF-AC40-AA3FBCA03B87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8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AC324-DAB0-41B2-9B08-0132CF3E5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7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19C6C4-063D-4FAC-9D02-E2BC95AB0AB3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6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1AA84E-2DAE-4801-98D2-D0C1312CA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01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="" xmlns:a16="http://schemas.microsoft.com/office/drawing/2014/main" id="{B5DE9EFB-2A9F-4EBC-B8A3-5DC25AC80C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="" xmlns:a16="http://schemas.microsoft.com/office/drawing/2014/main" id="{228B0E34-EDE3-41FB-A7BC-F6D485C17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1748" name="Номер слайда 3">
            <a:extLst>
              <a:ext uri="{FF2B5EF4-FFF2-40B4-BE49-F238E27FC236}">
                <a16:creationId xmlns="" xmlns:a16="http://schemas.microsoft.com/office/drawing/2014/main" id="{DD590397-1975-448D-96A1-CF3FEE476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64E58E-1E30-4469-B338-0233CE1194DA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644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31546-D875-40A6-8C54-40BE8F0B0D56}" type="datetime1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3D3D-1FEC-48C2-8A6B-DF3C2AE31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0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471A4-2A43-4638-AC55-F390031440A0}" type="datetime1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9A201-83AC-41D1-9399-7AFA72400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12A8-225F-4FF5-A9F0-D010BB517D09}" type="datetime1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CAC90-7840-4876-BF65-80FB97717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8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024DE-7DF0-486B-A6DC-42D9AFAF8B73}" type="datetime1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BE0A-1594-4CDE-93B7-CE9499BD8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3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C996-A2FB-4559-ABBC-203D5255B787}" type="datetime1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3272-C53E-4A9A-8B29-2C3734BB1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1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A830-B330-4074-9730-6D3111EDE2A2}" type="datetime1">
              <a:rPr lang="ru-RU" smtClean="0"/>
              <a:t>10.08.2018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C41F-C025-44E5-8371-A57241731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1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9F97-A7DF-40EC-99F0-26721224D819}" type="datetime1">
              <a:rPr lang="ru-RU" smtClean="0"/>
              <a:t>10.08.2018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090AA-D393-4BCE-9559-11E9EB3F1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6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14182-322C-4610-8987-F6AD9B5D210A}" type="datetime1">
              <a:rPr lang="ru-RU" smtClean="0"/>
              <a:t>10.08.2018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3E25-6A97-4617-9B37-C498DA4BA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1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CAB9-7F03-4ADD-8195-80BA266817A8}" type="datetime1">
              <a:rPr lang="ru-RU" smtClean="0"/>
              <a:t>10.08.2018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D6F7-9923-495A-8ADE-636B37579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0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F09F-B39C-46B4-A87D-615788400407}" type="datetime1">
              <a:rPr lang="ru-RU" smtClean="0"/>
              <a:t>10.08.2018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0FA9-DF6E-40CC-ABF9-8C2253FD7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0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7B0-C1DE-47A2-999E-09E86823E97D}" type="datetime1">
              <a:rPr lang="ru-RU" smtClean="0"/>
              <a:t>10.08.2018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EB06E-97F1-4D24-AB1E-336A52453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8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99D8C1-B627-4A2F-8155-812F965E0CDE}" type="datetime1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96C64D-DB29-4881-B96D-A9F4DF22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ГербСчетнойПалаты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171400"/>
            <a:ext cx="245268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782" y="2411512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 проблемах, выявляемых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Счётной палатой в ходе </a:t>
            </a:r>
            <a:r>
              <a:rPr lang="ru-RU" sz="4000" b="1" dirty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проведения аудита в сфере закупок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4D998-5C1E-4C3A-BC69-F160C28CD10B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4124325" y="4772898"/>
            <a:ext cx="48577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200" b="1" dirty="0"/>
              <a:t>Председатель</a:t>
            </a:r>
          </a:p>
          <a:p>
            <a:pPr eaLnBrk="1" hangingPunct="1"/>
            <a:r>
              <a:rPr lang="ru-RU" sz="3200" b="1" dirty="0"/>
              <a:t>Счётной палаты </a:t>
            </a:r>
          </a:p>
          <a:p>
            <a:pPr eaLnBrk="1" hangingPunct="1"/>
            <a:r>
              <a:rPr lang="ru-RU" sz="3200" b="1" dirty="0"/>
              <a:t>Ульяновской области </a:t>
            </a:r>
          </a:p>
          <a:p>
            <a:pPr eaLnBrk="1" hangingPunct="1"/>
            <a:r>
              <a:rPr lang="ru-RU" sz="3200" b="1" dirty="0"/>
              <a:t>И.И. Егоров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E0C2E4-BE9A-4BAB-9836-5D7CC03F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Проблемы, выявляемые </a:t>
            </a:r>
            <a:br>
              <a:rPr lang="ru-RU" dirty="0"/>
            </a:br>
            <a:r>
              <a:rPr lang="ru-RU" dirty="0"/>
              <a:t>Счётной палатой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9A92BA-8B76-49CB-8BB8-E813340DF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 anchor="t"/>
          <a:lstStyle/>
          <a:p>
            <a:pPr marL="0" indent="0">
              <a:buNone/>
            </a:pPr>
            <a:r>
              <a:rPr lang="ru-RU" b="1" dirty="0"/>
              <a:t>Проблема 6.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4906B10-E012-44CD-A778-896695EC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DBE0A-1594-4CDE-93B7-CE9499BD82E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Скругленный прямоугольник 7">
            <a:extLst>
              <a:ext uri="{FF2B5EF4-FFF2-40B4-BE49-F238E27FC236}">
                <a16:creationId xmlns="" xmlns:a16="http://schemas.microsoft.com/office/drawing/2014/main" id="{F409955E-BA59-4D98-A684-F1D3693DF9E4}"/>
              </a:ext>
            </a:extLst>
          </p:cNvPr>
          <p:cNvSpPr/>
          <p:nvPr/>
        </p:nvSpPr>
        <p:spPr>
          <a:xfrm>
            <a:off x="348456" y="2420888"/>
            <a:ext cx="8447087" cy="41624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поставщиками важнейших  условий договоров. При этом предусмотренные договорами санкции к поставщикам со стороны муниципалитета не применяются</a:t>
            </a:r>
          </a:p>
        </p:txBody>
      </p:sp>
    </p:spTree>
    <p:extLst>
      <p:ext uri="{BB962C8B-B14F-4D97-AF65-F5344CB8AC3E}">
        <p14:creationId xmlns:p14="http://schemas.microsoft.com/office/powerpoint/2010/main" val="58222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>
            <a:extLst>
              <a:ext uri="{FF2B5EF4-FFF2-40B4-BE49-F238E27FC236}">
                <a16:creationId xmlns="" xmlns:a16="http://schemas.microsoft.com/office/drawing/2014/main" id="{B6056FE6-9981-410E-914E-59EA8AC32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" y="260350"/>
            <a:ext cx="8856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Контрольное мероприятие в МО «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Сурский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FF6A99A0-F0CA-4E27-9096-FAA355247A4F}"/>
              </a:ext>
            </a:extLst>
          </p:cNvPr>
          <p:cNvSpPr/>
          <p:nvPr/>
        </p:nvSpPr>
        <p:spPr>
          <a:xfrm>
            <a:off x="323850" y="831850"/>
            <a:ext cx="8632825" cy="576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17,3 тыс. рублей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оплата администрацией МО «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Сурский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подрядчику ООО «Сурское ДРСУ» выполненных работ по ремонту асфальтобетонного покрытия участков дороги по ул. Гагарина, 1-й пер. Мира в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р.п.Сурское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(контракт от 01.06.2017 № 30), на которых </a:t>
            </a:r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трещины покрытия дорожного полотна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8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>
            <a:extLst>
              <a:ext uri="{FF2B5EF4-FFF2-40B4-BE49-F238E27FC236}">
                <a16:creationId xmlns="" xmlns:a16="http://schemas.microsoft.com/office/drawing/2014/main" id="{9C1D8E95-7411-4812-B549-79324C0BB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15888"/>
            <a:ext cx="8856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по ул.Гагарина в р.п.Сурское после выполненного ремонта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Рисунок 1">
            <a:extLst>
              <a:ext uri="{FF2B5EF4-FFF2-40B4-BE49-F238E27FC236}">
                <a16:creationId xmlns="" xmlns:a16="http://schemas.microsoft.com/office/drawing/2014/main" id="{E8EB61BD-05F7-4D56-A619-0B650099C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175000"/>
            <a:ext cx="4713288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2">
            <a:extLst>
              <a:ext uri="{FF2B5EF4-FFF2-40B4-BE49-F238E27FC236}">
                <a16:creationId xmlns="" xmlns:a16="http://schemas.microsoft.com/office/drawing/2014/main" id="{E43A447B-6A01-4D35-8BE6-438576DED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46150"/>
            <a:ext cx="460851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E0C2E4-BE9A-4BAB-9836-5D7CC03F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Проблемы, выявляемые </a:t>
            </a:r>
            <a:br>
              <a:rPr lang="ru-RU" dirty="0"/>
            </a:br>
            <a:r>
              <a:rPr lang="ru-RU" dirty="0"/>
              <a:t>Счётной палатой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9A92BA-8B76-49CB-8BB8-E813340DF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 anchor="t"/>
          <a:lstStyle/>
          <a:p>
            <a:pPr marL="0" indent="0">
              <a:buNone/>
            </a:pPr>
            <a:r>
              <a:rPr lang="ru-RU" b="1" dirty="0"/>
              <a:t>Проблема 7.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4906B10-E012-44CD-A778-896695EC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DBE0A-1594-4CDE-93B7-CE9499BD82E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Скругленный прямоугольник 7">
            <a:extLst>
              <a:ext uri="{FF2B5EF4-FFF2-40B4-BE49-F238E27FC236}">
                <a16:creationId xmlns="" xmlns:a16="http://schemas.microsoft.com/office/drawing/2014/main" id="{F409955E-BA59-4D98-A684-F1D3693DF9E4}"/>
              </a:ext>
            </a:extLst>
          </p:cNvPr>
          <p:cNvSpPr/>
          <p:nvPr/>
        </p:nvSpPr>
        <p:spPr>
          <a:xfrm>
            <a:off x="348456" y="2193876"/>
            <a:ext cx="8447087" cy="41624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невыполненных работ подрядчикам при выполнении работ по капитальному ремонту (ремонту) муниципальных учреждений (образования и культуры), объектов инфраструктуры (дорог, водоводов) и т.д.</a:t>
            </a:r>
          </a:p>
        </p:txBody>
      </p:sp>
    </p:spTree>
    <p:extLst>
      <p:ext uri="{BB962C8B-B14F-4D97-AF65-F5344CB8AC3E}">
        <p14:creationId xmlns:p14="http://schemas.microsoft.com/office/powerpoint/2010/main" val="342893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>
            <a:extLst>
              <a:ext uri="{FF2B5EF4-FFF2-40B4-BE49-F238E27FC236}">
                <a16:creationId xmlns="" xmlns:a16="http://schemas.microsoft.com/office/drawing/2014/main" id="{537E5B85-DDDC-4D10-98E7-1FEC9DC7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" y="245417"/>
            <a:ext cx="8856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Контрольное мероприятие в МО «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Сенгилеевский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C3E61CFD-69E3-4BA7-93F4-70F49342E972}"/>
              </a:ext>
            </a:extLst>
          </p:cNvPr>
          <p:cNvSpPr/>
          <p:nvPr/>
        </p:nvSpPr>
        <p:spPr>
          <a:xfrm>
            <a:off x="282575" y="980728"/>
            <a:ext cx="8666163" cy="54010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Оплата работ по огнезащитной обработке деревянных конструкций кровли учреждений образования, по которым отсутствовало заключение лаборатории МЧС:</a:t>
            </a:r>
          </a:p>
          <a:p>
            <a:pPr algn="just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149,2 тыс. рублей -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оплаты МОУ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Красногуляевская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	 подрядчику ООО «МСУ-7» по муниципальному контракту от 30.06.2016 года;</a:t>
            </a:r>
          </a:p>
          <a:p>
            <a:pPr algn="just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38,5 тыс. рублей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сумма оплаты МОУ Шиловская СОШ подрядчику ИП Крылов П.А. по муниципальному контракту от 08.07.2016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>
            <a:extLst>
              <a:ext uri="{FF2B5EF4-FFF2-40B4-BE49-F238E27FC236}">
                <a16:creationId xmlns="" xmlns:a16="http://schemas.microsoft.com/office/drawing/2014/main" id="{18D6584C-A52E-4376-99AD-9C6214BAE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" y="332656"/>
            <a:ext cx="8856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Контрольное мероприятие в МО «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Сенгилеевский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68003F6B-465B-4144-A707-6A661F0CAB63}"/>
              </a:ext>
            </a:extLst>
          </p:cNvPr>
          <p:cNvSpPr/>
          <p:nvPr/>
        </p:nvSpPr>
        <p:spPr>
          <a:xfrm>
            <a:off x="282575" y="1633538"/>
            <a:ext cx="8666163" cy="4748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/>
              <a:t>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138,8 тыс. рублей -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оплаты МОУ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Красногуляевская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невыполненных работ (устройство  покрытий полов, улучшенная масляная окраска стен) подрядчику ООО «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Ульяновскремстрой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выполнении работ по ремонту спортивного зала школы по контрактам от 05. - 07.08.2016. </a:t>
            </a:r>
          </a:p>
          <a:p>
            <a:pPr algn="just">
              <a:defRPr/>
            </a:pP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>
            <a:extLst>
              <a:ext uri="{FF2B5EF4-FFF2-40B4-BE49-F238E27FC236}">
                <a16:creationId xmlns="" xmlns:a16="http://schemas.microsoft.com/office/drawing/2014/main" id="{669801D6-7393-4DF6-8BED-7B9CC123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4" y="447055"/>
            <a:ext cx="8856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Контрольное мероприятие в МО «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Сенгилеевский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BFA98C75-83D6-4C28-96CF-1BD31F020518}"/>
              </a:ext>
            </a:extLst>
          </p:cNvPr>
          <p:cNvSpPr/>
          <p:nvPr/>
        </p:nvSpPr>
        <p:spPr>
          <a:xfrm>
            <a:off x="282575" y="1773238"/>
            <a:ext cx="8666163" cy="4608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134,8 тыс. рублей -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оплаты МОУ Шиловская СОШ невыполненных работ (устройство  покрытий полов из линолеума, устройство отмостки и т.д.) подрядчикам ООО «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Спецмашстрой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«ПСК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Спецстройинвест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«ТАЛАНТ» при выполнении работ в здании школы по контрактам 2016 г.</a:t>
            </a:r>
          </a:p>
          <a:p>
            <a:pPr algn="just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67405409-7D53-4C2B-8856-4CE589E0627C}"/>
              </a:ext>
            </a:extLst>
          </p:cNvPr>
          <p:cNvSpPr/>
          <p:nvPr/>
        </p:nvSpPr>
        <p:spPr>
          <a:xfrm>
            <a:off x="179512" y="1916832"/>
            <a:ext cx="8666163" cy="38152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104,5 тыс. рублей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невыполненных работ (устройство потолков, плинтусов, окраска стен, радиаторы и др.) МУК «Районный Дом Культуры» при выполнении работ по ремонту дома культуры в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с.Чеботаевка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договору подряда от 07.08.2017 с ООО «МСУ-7»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C56ED9-E069-43B9-92F2-A940D6BBB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4" y="447055"/>
            <a:ext cx="8856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Контрольное мероприятие в МО «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Сурский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>
            <a:extLst>
              <a:ext uri="{FF2B5EF4-FFF2-40B4-BE49-F238E27FC236}">
                <a16:creationId xmlns="" xmlns:a16="http://schemas.microsoft.com/office/drawing/2014/main" id="{103C554D-90E9-44FB-93D4-559D51FD3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588"/>
            <a:ext cx="8856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Сельский Дом культуры в </a:t>
            </a:r>
            <a:r>
              <a:rPr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с.Чеботаевка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Сурского района</a:t>
            </a:r>
          </a:p>
        </p:txBody>
      </p:sp>
      <p:pic>
        <p:nvPicPr>
          <p:cNvPr id="13315" name="Рисунок 1">
            <a:extLst>
              <a:ext uri="{FF2B5EF4-FFF2-40B4-BE49-F238E27FC236}">
                <a16:creationId xmlns="" xmlns:a16="http://schemas.microsoft.com/office/drawing/2014/main" id="{CFF6E00D-B13E-4C3B-B945-D45FC1F3D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96888"/>
            <a:ext cx="4338637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5">
            <a:extLst>
              <a:ext uri="{FF2B5EF4-FFF2-40B4-BE49-F238E27FC236}">
                <a16:creationId xmlns="" xmlns:a16="http://schemas.microsoft.com/office/drawing/2014/main" id="{67BF3CD2-9701-4007-8B02-C8521DB4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6888"/>
            <a:ext cx="4344988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81BD56EE-A6D8-4AD4-BC11-552A070D0CE0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3881438"/>
          <a:ext cx="7448550" cy="2901950"/>
        </p:xfrm>
        <a:graphic>
          <a:graphicData uri="http://schemas.openxmlformats.org/drawingml/2006/table">
            <a:tbl>
              <a:tblPr/>
              <a:tblGrid>
                <a:gridCol w="415925">
                  <a:extLst>
                    <a:ext uri="{9D8B030D-6E8A-4147-A177-3AD203B41FA5}">
                      <a16:colId xmlns="" xmlns:a16="http://schemas.microsoft.com/office/drawing/2014/main" val="3169982723"/>
                    </a:ext>
                  </a:extLst>
                </a:gridCol>
                <a:gridCol w="3860800">
                  <a:extLst>
                    <a:ext uri="{9D8B030D-6E8A-4147-A177-3AD203B41FA5}">
                      <a16:colId xmlns="" xmlns:a16="http://schemas.microsoft.com/office/drawing/2014/main" val="2831657020"/>
                    </a:ext>
                  </a:extLst>
                </a:gridCol>
                <a:gridCol w="1654175">
                  <a:extLst>
                    <a:ext uri="{9D8B030D-6E8A-4147-A177-3AD203B41FA5}">
                      <a16:colId xmlns="" xmlns:a16="http://schemas.microsoft.com/office/drawing/2014/main" val="2555912649"/>
                    </a:ext>
                  </a:extLst>
                </a:gridCol>
                <a:gridCol w="1517650">
                  <a:extLst>
                    <a:ext uri="{9D8B030D-6E8A-4147-A177-3AD203B41FA5}">
                      <a16:colId xmlns="" xmlns:a16="http://schemas.microsoft.com/office/drawing/2014/main" val="2847958485"/>
                    </a:ext>
                  </a:extLst>
                </a:gridCol>
              </a:tblGrid>
              <a:tr h="95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акту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81951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потолков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 кв. 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 кв. 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966259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плинтусов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212881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Решетки жалюзийные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шт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шт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74985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Масляная окраска стен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кв. 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кв. 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04203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Двери пластиковые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 кв. 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 кв. 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94549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Светильники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шт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шт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99647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Радиаторы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 шт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 шт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481202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Покрытие лаком стен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207,0 кв. 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 кв. 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079321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Покрытие полов плиткой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73,0 кв. 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 кв. 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1585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67405409-7D53-4C2B-8856-4CE589E0627C}"/>
              </a:ext>
            </a:extLst>
          </p:cNvPr>
          <p:cNvSpPr/>
          <p:nvPr/>
        </p:nvSpPr>
        <p:spPr>
          <a:xfrm>
            <a:off x="282575" y="1773238"/>
            <a:ext cx="8666163" cy="4608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47,2 тыс. рублей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невыполненных работ МБОУ «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Таволжанская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школа» подрядчикам: ООО «ИН-СЕРВИС» (наружная облицовка стен плитами и др.), ООО «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СтройКонсалт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(покрытие полов лаком), при выполнении работ по капитальному ремонту дошкольной группы.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6A34A5-0E90-4DF5-92CE-F80E1BB94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4" y="620688"/>
            <a:ext cx="8856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Контрольное мероприятие в МО «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Карсунский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E0C2E4-BE9A-4BAB-9836-5D7CC03F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Проблемы, выявляемые </a:t>
            </a:r>
            <a:br>
              <a:rPr lang="ru-RU" sz="3600" b="1" dirty="0"/>
            </a:br>
            <a:r>
              <a:rPr lang="ru-RU" sz="3600" b="1" dirty="0"/>
              <a:t>Счётной палатой в ходе аудита закупок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9A92BA-8B76-49CB-8BB8-E813340DF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Проблема 1.</a:t>
            </a:r>
          </a:p>
        </p:txBody>
      </p:sp>
      <p:sp>
        <p:nvSpPr>
          <p:cNvPr id="4" name="Скругленный прямоугольник 7">
            <a:extLst>
              <a:ext uri="{FF2B5EF4-FFF2-40B4-BE49-F238E27FC236}">
                <a16:creationId xmlns="" xmlns:a16="http://schemas.microsoft.com/office/drawing/2014/main" id="{6DB7FBD7-2C93-4A32-9DC6-52CA8C1AD138}"/>
              </a:ext>
            </a:extLst>
          </p:cNvPr>
          <p:cNvSpPr/>
          <p:nvPr/>
        </p:nvSpPr>
        <p:spPr>
          <a:xfrm>
            <a:off x="434639" y="2540979"/>
            <a:ext cx="8447087" cy="32642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процент снижения начальной максимальной цены контракта на торгах (в среднем - 5,7% в 2017 г.). В том числе это наблюдается и по тем позициям, которые не проходили сквозь фильтр контроля начальной максимальной цены.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80819BD-48B1-4975-A0F9-D19078B0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DBE0A-1594-4CDE-93B7-CE9499BD82E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9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>
            <a:extLst>
              <a:ext uri="{FF2B5EF4-FFF2-40B4-BE49-F238E27FC236}">
                <a16:creationId xmlns="" xmlns:a16="http://schemas.microsoft.com/office/drawing/2014/main" id="{97FC0AF5-36DE-477C-9E6C-0704E5383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" y="404664"/>
            <a:ext cx="8856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Контрольное мероприятие в МО «Город Димитровград» 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8E5435E7-1B91-41E3-9B6C-ACE3164268F1}"/>
              </a:ext>
            </a:extLst>
          </p:cNvPr>
          <p:cNvSpPr/>
          <p:nvPr/>
        </p:nvSpPr>
        <p:spPr>
          <a:xfrm>
            <a:off x="282575" y="1484313"/>
            <a:ext cx="8666163" cy="46815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44,6 тыс. рублей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оплата в 2016 году МБДОУ Детский сад №48 «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Дельфинёнок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подрядчику ООО «Симбирск-Строй-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невыполненные работы при выполнении работ по ремонту помещений по муниципальному контракту от 08.06.2015 №55 (облицовка стен плиткой; облицовка  плиткой стен ванн).</a:t>
            </a:r>
          </a:p>
          <a:p>
            <a:pPr algn="just">
              <a:defRPr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>
            <a:extLst>
              <a:ext uri="{FF2B5EF4-FFF2-40B4-BE49-F238E27FC236}">
                <a16:creationId xmlns="" xmlns:a16="http://schemas.microsoft.com/office/drawing/2014/main" id="{7EDA0F4E-B214-497B-9590-1FD2E229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" y="332656"/>
            <a:ext cx="8856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«Город Димитровград»,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№48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Дельфинёнок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Рисунок 3" descr="DSCN8659">
            <a:extLst>
              <a:ext uri="{FF2B5EF4-FFF2-40B4-BE49-F238E27FC236}">
                <a16:creationId xmlns="" xmlns:a16="http://schemas.microsoft.com/office/drawing/2014/main" id="{2094D3FB-3752-4F4A-B19A-7C7B0284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98" y="3212976"/>
            <a:ext cx="4138365" cy="331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4" descr="DSCN8663">
            <a:extLst>
              <a:ext uri="{FF2B5EF4-FFF2-40B4-BE49-F238E27FC236}">
                <a16:creationId xmlns="" xmlns:a16="http://schemas.microsoft.com/office/drawing/2014/main" id="{CAB55B2F-0716-4D20-8ED0-6EEE0C4BB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960112"/>
            <a:ext cx="4221526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7AD290A1-6664-4001-A9E6-5275FC373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62259"/>
              </p:ext>
            </p:extLst>
          </p:nvPr>
        </p:nvGraphicFramePr>
        <p:xfrm>
          <a:off x="495300" y="836712"/>
          <a:ext cx="8070849" cy="2018730"/>
        </p:xfrm>
        <a:graphic>
          <a:graphicData uri="http://schemas.openxmlformats.org/drawingml/2006/table">
            <a:tbl>
              <a:tblPr/>
              <a:tblGrid>
                <a:gridCol w="374391">
                  <a:extLst>
                    <a:ext uri="{9D8B030D-6E8A-4147-A177-3AD203B41FA5}">
                      <a16:colId xmlns="" xmlns:a16="http://schemas.microsoft.com/office/drawing/2014/main" val="3169982723"/>
                    </a:ext>
                  </a:extLst>
                </a:gridCol>
                <a:gridCol w="3370761">
                  <a:extLst>
                    <a:ext uri="{9D8B030D-6E8A-4147-A177-3AD203B41FA5}">
                      <a16:colId xmlns="" xmlns:a16="http://schemas.microsoft.com/office/drawing/2014/main" val="2831657020"/>
                    </a:ext>
                  </a:extLst>
                </a:gridCol>
                <a:gridCol w="1326408">
                  <a:extLst>
                    <a:ext uri="{9D8B030D-6E8A-4147-A177-3AD203B41FA5}">
                      <a16:colId xmlns="" xmlns:a16="http://schemas.microsoft.com/office/drawing/2014/main" val="2555912649"/>
                    </a:ext>
                  </a:extLst>
                </a:gridCol>
                <a:gridCol w="1633189">
                  <a:extLst>
                    <a:ext uri="{9D8B030D-6E8A-4147-A177-3AD203B41FA5}">
                      <a16:colId xmlns="" xmlns:a16="http://schemas.microsoft.com/office/drawing/2014/main" val="2847958485"/>
                    </a:ext>
                  </a:extLst>
                </a:gridCol>
                <a:gridCol w="1366100">
                  <a:extLst>
                    <a:ext uri="{9D8B030D-6E8A-4147-A177-3AD203B41FA5}">
                      <a16:colId xmlns="" xmlns:a16="http://schemas.microsoft.com/office/drawing/2014/main" val="3660921692"/>
                    </a:ext>
                  </a:extLst>
                </a:gridCol>
              </a:tblGrid>
              <a:tr h="95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акту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Завыше-ние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81951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Гладкая облицовка стен плиткой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 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220,5 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 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966259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Облицовка плиткой стен ванн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 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 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 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21288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E0C2E4-BE9A-4BAB-9836-5D7CC03F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Проблемы, выявляемые </a:t>
            </a:r>
            <a:br>
              <a:rPr lang="ru-RU" dirty="0"/>
            </a:br>
            <a:r>
              <a:rPr lang="ru-RU" dirty="0"/>
              <a:t>Счётной палатой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9A92BA-8B76-49CB-8BB8-E813340DF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 anchor="t"/>
          <a:lstStyle/>
          <a:p>
            <a:pPr marL="0" indent="0">
              <a:buNone/>
            </a:pPr>
            <a:r>
              <a:rPr lang="ru-RU" b="1" dirty="0"/>
              <a:t>Проблема 8.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4906B10-E012-44CD-A778-896695EC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DBE0A-1594-4CDE-93B7-CE9499BD82E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6" name="Скругленный прямоугольник 7">
            <a:extLst>
              <a:ext uri="{FF2B5EF4-FFF2-40B4-BE49-F238E27FC236}">
                <a16:creationId xmlns="" xmlns:a16="http://schemas.microsoft.com/office/drawing/2014/main" id="{F409955E-BA59-4D98-A684-F1D3693DF9E4}"/>
              </a:ext>
            </a:extLst>
          </p:cNvPr>
          <p:cNvSpPr/>
          <p:nvPr/>
        </p:nvSpPr>
        <p:spPr>
          <a:xfrm>
            <a:off x="348456" y="2193876"/>
            <a:ext cx="8447087" cy="41624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на выполнение ремонтных работ в муниципальных учреждениях без утверждённых лимитов бюджетных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247317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B6AE728B-1C0C-4AA3-B563-537D83179099}"/>
              </a:ext>
            </a:extLst>
          </p:cNvPr>
          <p:cNvSpPr/>
          <p:nvPr/>
        </p:nvSpPr>
        <p:spPr>
          <a:xfrm>
            <a:off x="395288" y="1844675"/>
            <a:ext cx="8424862" cy="41052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429,6 тыс. рублей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заключение администрацией МОУ «Шиловская Средняя общеобразовательная школа» двух договоров с ООО «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Профикс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выполнение ремонтных работ без утверждённых лимитов бюджетных обязательств, что является нарушением п.2 ст.72, п.5 ст.161, п.3 ст.219 Бюджетного кодекса РФ</a:t>
            </a:r>
          </a:p>
        </p:txBody>
      </p:sp>
      <p:sp>
        <p:nvSpPr>
          <p:cNvPr id="11267" name="TextBox 3">
            <a:extLst>
              <a:ext uri="{FF2B5EF4-FFF2-40B4-BE49-F238E27FC236}">
                <a16:creationId xmlns="" xmlns:a16="http://schemas.microsoft.com/office/drawing/2014/main" id="{8654C9F1-29DC-4712-AD4B-F17F5343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82904"/>
            <a:ext cx="88566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Контрольное мероприятие в МО «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Сенгилеевский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969" y="404664"/>
            <a:ext cx="8876177" cy="792088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E198C-0E7E-4FE1-84AE-082515EDC4F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7" name="Скругленный прямоугольник 5">
            <a:extLst>
              <a:ext uri="{FF2B5EF4-FFF2-40B4-BE49-F238E27FC236}">
                <a16:creationId xmlns="" xmlns:a16="http://schemas.microsoft.com/office/drawing/2014/main" id="{60792A97-0CC7-469F-A253-A20E9EBBE62C}"/>
              </a:ext>
            </a:extLst>
          </p:cNvPr>
          <p:cNvSpPr/>
          <p:nvPr/>
        </p:nvSpPr>
        <p:spPr>
          <a:xfrm>
            <a:off x="251520" y="1317252"/>
            <a:ext cx="8784976" cy="42234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Исполнительным органам государственной власти Ульяновской области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осуществляющим функции и полномочия учредителя учреждения Ульяновской области, осуществляющим полномочия собственника имущества государственного унитарного предприятия Ульяновской области:</a:t>
            </a:r>
          </a:p>
        </p:txBody>
      </p:sp>
    </p:spTree>
    <p:extLst>
      <p:ext uri="{BB962C8B-B14F-4D97-AF65-F5344CB8AC3E}">
        <p14:creationId xmlns:p14="http://schemas.microsoft.com/office/powerpoint/2010/main" val="4221561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373" y="404664"/>
            <a:ext cx="8876177" cy="792088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E198C-0E7E-4FE1-84AE-082515EDC4F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7" name="Скругленный прямоугольник 5">
            <a:extLst>
              <a:ext uri="{FF2B5EF4-FFF2-40B4-BE49-F238E27FC236}">
                <a16:creationId xmlns="" xmlns:a16="http://schemas.microsoft.com/office/drawing/2014/main" id="{60792A97-0CC7-469F-A253-A20E9EBBE62C}"/>
              </a:ext>
            </a:extLst>
          </p:cNvPr>
          <p:cNvSpPr/>
          <p:nvPr/>
        </p:nvSpPr>
        <p:spPr>
          <a:xfrm>
            <a:off x="168667" y="1556791"/>
            <a:ext cx="8784976" cy="47995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628650" algn="just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при согласовании технико-экономических заданий на проведение закупок подведомственными организациями пресекать искусственное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необоснованное дробление закупок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влекущее за собой уход от конкурентных процедур;</a:t>
            </a:r>
          </a:p>
        </p:txBody>
      </p:sp>
    </p:spTree>
    <p:extLst>
      <p:ext uri="{BB962C8B-B14F-4D97-AF65-F5344CB8AC3E}">
        <p14:creationId xmlns:p14="http://schemas.microsoft.com/office/powerpoint/2010/main" val="436743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373" y="404664"/>
            <a:ext cx="8876177" cy="792088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E198C-0E7E-4FE1-84AE-082515EDC4F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7" name="Скругленный прямоугольник 5">
            <a:extLst>
              <a:ext uri="{FF2B5EF4-FFF2-40B4-BE49-F238E27FC236}">
                <a16:creationId xmlns="" xmlns:a16="http://schemas.microsoft.com/office/drawing/2014/main" id="{60792A97-0CC7-469F-A253-A20E9EBBE62C}"/>
              </a:ext>
            </a:extLst>
          </p:cNvPr>
          <p:cNvSpPr/>
          <p:nvPr/>
        </p:nvSpPr>
        <p:spPr>
          <a:xfrm>
            <a:off x="168667" y="1556791"/>
            <a:ext cx="8784976" cy="47995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628650" algn="just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вести жёсткий мониторинг того, на каком основании подведомственными учреждениями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бракуются заявки на участие фирм в аукционах,  при анализе первой части заявок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82327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087" y="285626"/>
            <a:ext cx="8876177" cy="216024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E198C-0E7E-4FE1-84AE-082515EDC4F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7" name="Скругленный прямоугольник 5">
            <a:extLst>
              <a:ext uri="{FF2B5EF4-FFF2-40B4-BE49-F238E27FC236}">
                <a16:creationId xmlns="" xmlns:a16="http://schemas.microsoft.com/office/drawing/2014/main" id="{60792A97-0CC7-469F-A253-A20E9EBBE62C}"/>
              </a:ext>
            </a:extLst>
          </p:cNvPr>
          <p:cNvSpPr/>
          <p:nvPr/>
        </p:nvSpPr>
        <p:spPr>
          <a:xfrm>
            <a:off x="53437" y="836713"/>
            <a:ext cx="8983059" cy="5884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628650" algn="just">
              <a:defRPr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совместно с руководителями подведомственных организаций:</a:t>
            </a:r>
          </a:p>
          <a:p>
            <a:pPr indent="628650" algn="just">
              <a:defRPr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случаев формирования НМЦК на основе коммерческих предложений организаций, имеющих признаки аффилированности, а также необоснованного разделения на отдельные лоты однородных/идентичных товаров, работ, услуг применять в установленном порядке к лицам, совершившим дисциплинарный проступок, весь спектр дисциплинарных взысканий, предусмотренных законодательством, в зависимости от тяжести дисциплинарного проступка (вплоть до увольнения) и снижение размера выплат стимулирующего характера в порядке, предусмотренном правовыми актами, устанавливающими условия оплаты труда соответствующих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919126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418" y="260648"/>
            <a:ext cx="8876177" cy="576064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E198C-0E7E-4FE1-84AE-082515EDC4F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7" name="Скругленный прямоугольник 5">
            <a:extLst>
              <a:ext uri="{FF2B5EF4-FFF2-40B4-BE49-F238E27FC236}">
                <a16:creationId xmlns="" xmlns:a16="http://schemas.microsoft.com/office/drawing/2014/main" id="{60792A97-0CC7-469F-A253-A20E9EBBE62C}"/>
              </a:ext>
            </a:extLst>
          </p:cNvPr>
          <p:cNvSpPr/>
          <p:nvPr/>
        </p:nvSpPr>
        <p:spPr>
          <a:xfrm>
            <a:off x="179512" y="965540"/>
            <a:ext cx="8784976" cy="5404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Контрольному управлению администрации Губернатора Ульяновской области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в срок до 30 сентября 2018 года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деятельности отраслевых комиссий по повышению эффективности осуществления закупок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работ, услуг для обеспечения государственных нужд Ульяновской области и дать предложения по совершенствованию их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43756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E0C2E4-BE9A-4BAB-9836-5D7CC03F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Проблемы, выявляемые </a:t>
            </a:r>
            <a:br>
              <a:rPr lang="ru-RU" dirty="0"/>
            </a:br>
            <a:r>
              <a:rPr lang="ru-RU" dirty="0"/>
              <a:t>Счётной палатой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9A92BA-8B76-49CB-8BB8-E813340DF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Проблема 2.</a:t>
            </a:r>
          </a:p>
        </p:txBody>
      </p:sp>
      <p:sp>
        <p:nvSpPr>
          <p:cNvPr id="4" name="Скругленный прямоугольник 7">
            <a:extLst>
              <a:ext uri="{FF2B5EF4-FFF2-40B4-BE49-F238E27FC236}">
                <a16:creationId xmlns="" xmlns:a16="http://schemas.microsoft.com/office/drawing/2014/main" id="{42EB5564-A62A-4B6C-AC84-5A77DF2B01A5}"/>
              </a:ext>
            </a:extLst>
          </p:cNvPr>
          <p:cNvSpPr/>
          <p:nvPr/>
        </p:nvSpPr>
        <p:spPr>
          <a:xfrm>
            <a:off x="348456" y="2358353"/>
            <a:ext cx="8447087" cy="3772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Аффилированность (и скрытая, и явная) фирм, которые представляют коммерческие предложения при формировании начальной цены. Фактически нередко одна фирма дает свое предложение, а две, три, четыре  дают схожие предложения-копии. На торги эти фирмы не выходят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66BA3BC-8279-4F05-824C-836C8388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DBE0A-1594-4CDE-93B7-CE9499BD82E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6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6527"/>
            <a:ext cx="8229600" cy="1669752"/>
          </a:xfrm>
        </p:spPr>
        <p:txBody>
          <a:bodyPr/>
          <a:lstStyle/>
          <a:p>
            <a:pPr algn="ctr"/>
            <a:r>
              <a:rPr lang="ru-RU" sz="23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Пример формирования НМЦ контракта, переданного для рассмотрения на Комиссии по повышению эффективности осуществления закупок товаров, работ, услуг для обеспечения нужд Ульяновской области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C86D9-4F8A-4718-9141-5180139000CA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46185" y="1806278"/>
            <a:ext cx="8229600" cy="4804642"/>
          </a:xfrm>
        </p:spPr>
        <p:txBody>
          <a:bodyPr/>
          <a:lstStyle/>
          <a:p>
            <a:pPr marL="0" indent="0" algn="just">
              <a:spcBef>
                <a:spcPts val="52"/>
              </a:spcBef>
              <a:spcAft>
                <a:spcPts val="0"/>
              </a:spcAft>
              <a:buNone/>
            </a:pPr>
            <a:r>
              <a:rPr lang="ru-RU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ГУЗ «Ульяновская областная клиническая больница»</a:t>
            </a:r>
          </a:p>
          <a:p>
            <a:pPr algn="just">
              <a:spcBef>
                <a:spcPts val="52"/>
              </a:spcBef>
              <a:spcAft>
                <a:spcPts val="0"/>
              </a:spcAft>
            </a:pPr>
            <a:endParaRPr lang="ru-RU" sz="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52"/>
              </a:spcBef>
              <a:spcAft>
                <a:spcPts val="0"/>
              </a:spcAft>
              <a:buNone/>
            </a:pPr>
            <a:r>
              <a:rPr lang="ru-RU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закупки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рентгеновская плёнка 14х17 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SD-Q 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(125л.)</a:t>
            </a:r>
          </a:p>
          <a:p>
            <a:pPr marL="0" indent="0" algn="just">
              <a:spcBef>
                <a:spcPts val="52"/>
              </a:spcBef>
              <a:spcAft>
                <a:spcPts val="0"/>
              </a:spcAft>
              <a:buNone/>
            </a:pPr>
            <a:endParaRPr lang="ru-RU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52"/>
              </a:spcBef>
              <a:spcAft>
                <a:spcPts val="0"/>
              </a:spcAft>
              <a:buNone/>
            </a:pP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Поставщики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представившие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коммерческих предложения для формирования НМЦК:</a:t>
            </a:r>
          </a:p>
          <a:p>
            <a:pPr marL="457200" indent="-457200" algn="just">
              <a:spcBef>
                <a:spcPts val="52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Поставщик №1 – ООО «Компания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Ирмед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(г. Ульяновск) – 34 100 руб.</a:t>
            </a:r>
          </a:p>
          <a:p>
            <a:pPr algn="just">
              <a:spcBef>
                <a:spcPts val="52"/>
              </a:spcBef>
              <a:spcAft>
                <a:spcPts val="0"/>
              </a:spcAft>
              <a:buFont typeface="+mj-lt"/>
              <a:buAutoNum type="arabicPeriod"/>
            </a:pPr>
            <a:endParaRPr lang="ru-RU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2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Поставщик №2 – ООО «СК Мед» (г. Ульяновск) – 34 200 руб.</a:t>
            </a:r>
          </a:p>
          <a:p>
            <a:pPr marL="228600" indent="-228600" algn="just">
              <a:spcBef>
                <a:spcPts val="52"/>
              </a:spcBef>
              <a:spcAft>
                <a:spcPts val="0"/>
              </a:spcAft>
              <a:buFont typeface="+mj-lt"/>
              <a:buAutoNum type="arabicPeriod"/>
            </a:pPr>
            <a:endParaRPr lang="ru-RU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2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Поставщик №3 – ООО «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КомплектМедСервис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(г. Ульяновск) – 34 200 руб.</a:t>
            </a:r>
          </a:p>
          <a:p>
            <a:pPr marL="0" indent="0" algn="just">
              <a:spcBef>
                <a:spcPts val="52"/>
              </a:spcBef>
              <a:spcAft>
                <a:spcPts val="0"/>
              </a:spcAft>
              <a:buNone/>
            </a:pP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52"/>
              </a:spcBef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Исходя из практически одинаковой цены, представленной Заказчиком в коммерческих предложениях на данный вид Товара, которая при этом превышала среднюю цену по заключенным госконтрактам за последний квартал более чем в 1,5 раза (по данным сайта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zakupki.gov.ru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можно сделать вывод о предварительном сговоре всех трёх Поставщиков.</a:t>
            </a:r>
            <a:endParaRPr lang="ru-RU" sz="2000" b="1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52"/>
              </a:spcBef>
              <a:buNone/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50203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07" y="260648"/>
            <a:ext cx="8229600" cy="1728192"/>
          </a:xfrm>
        </p:spPr>
        <p:txBody>
          <a:bodyPr/>
          <a:lstStyle/>
          <a:p>
            <a:pPr algn="ctr"/>
            <a:r>
              <a:rPr lang="ru-RU" sz="25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Пример снижения НМЦК по результатам работы Комиссии по повышению эффективности осуществления закупок товаров, работ, услуг для обеспечения нужд Ульяновской области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C86D9-4F8A-4718-9141-5180139000CA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МКУК «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Межпоселенческий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районный дом культуры» МО «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Базарносызганский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район»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закупки: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кресла для зрительного зала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рассмотрения на Комиссии: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18.04.2018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Первоначальная НМЦК =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1 201 200 руб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Скорректированная НМЦК=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672 000 руб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работы Комиссии НМЦК снижена на                 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529 200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endParaRPr lang="ru-RU" sz="2400" b="1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93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8D8E89-D2D5-4D97-B171-4907146E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75048"/>
          </a:xfrm>
        </p:spPr>
        <p:txBody>
          <a:bodyPr/>
          <a:lstStyle/>
          <a:p>
            <a:r>
              <a:rPr lang="ru-RU" sz="23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Применение коммерческих предложений (прайс-листов) от аффилированных организаций при обосновании цен договоров, заключенных с единственным поставщиком, </a:t>
            </a:r>
            <a:br>
              <a:rPr lang="ru-RU" sz="23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</a:br>
            <a:r>
              <a:rPr lang="ru-RU" sz="23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в 2017 году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076E863-3764-4BF6-9224-0B0AAE7B6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53584"/>
              </p:ext>
            </p:extLst>
          </p:nvPr>
        </p:nvGraphicFramePr>
        <p:xfrm>
          <a:off x="251520" y="2011959"/>
          <a:ext cx="8435279" cy="4676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6340">
                  <a:extLst>
                    <a:ext uri="{9D8B030D-6E8A-4147-A177-3AD203B41FA5}">
                      <a16:colId xmlns="" xmlns:a16="http://schemas.microsoft.com/office/drawing/2014/main" val="12650804"/>
                    </a:ext>
                  </a:extLst>
                </a:gridCol>
                <a:gridCol w="1392203">
                  <a:extLst>
                    <a:ext uri="{9D8B030D-6E8A-4147-A177-3AD203B41FA5}">
                      <a16:colId xmlns="" xmlns:a16="http://schemas.microsoft.com/office/drawing/2014/main" val="2155461360"/>
                    </a:ext>
                  </a:extLst>
                </a:gridCol>
                <a:gridCol w="1802523">
                  <a:extLst>
                    <a:ext uri="{9D8B030D-6E8A-4147-A177-3AD203B41FA5}">
                      <a16:colId xmlns="" xmlns:a16="http://schemas.microsoft.com/office/drawing/2014/main" val="1167023640"/>
                    </a:ext>
                  </a:extLst>
                </a:gridCol>
                <a:gridCol w="1638396">
                  <a:extLst>
                    <a:ext uri="{9D8B030D-6E8A-4147-A177-3AD203B41FA5}">
                      <a16:colId xmlns="" xmlns:a16="http://schemas.microsoft.com/office/drawing/2014/main" val="84724037"/>
                    </a:ext>
                  </a:extLst>
                </a:gridCol>
                <a:gridCol w="2375817">
                  <a:extLst>
                    <a:ext uri="{9D8B030D-6E8A-4147-A177-3AD203B41FA5}">
                      <a16:colId xmlns="" xmlns:a16="http://schemas.microsoft.com/office/drawing/2014/main" val="948938432"/>
                    </a:ext>
                  </a:extLst>
                </a:gridCol>
              </a:tblGrid>
              <a:tr h="400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Организация</a:t>
                      </a:r>
                      <a:endParaRPr lang="ru-RU" sz="14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юридический адрес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вид деятельности</a:t>
                      </a:r>
                      <a:endParaRPr lang="ru-RU" sz="14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исполнительный орган (директор)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примечание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 anchor="ctr"/>
                </a:tc>
                <a:extLst>
                  <a:ext uri="{0D108BD9-81ED-4DB2-BD59-A6C34878D82A}">
                    <a16:rowId xmlns="" xmlns:a16="http://schemas.microsoft.com/office/drawing/2014/main" val="2321378232"/>
                  </a:ext>
                </a:extLst>
              </a:tr>
              <a:tr h="20031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1-й пакет предложений (на 2017 год):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5242371"/>
                  </a:ext>
                </a:extLst>
              </a:tr>
              <a:tr h="801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ЗАО «Восточное»                        ИНН 7328034589</a:t>
                      </a:r>
                      <a:endParaRPr lang="ru-RU" sz="14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г. Ульяновск,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ул. Врача Михайлова, 32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Оптовая и розничная торговля пищевыми продуктами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Директор Носикова М.С.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ЗАО «Восточное» и ООО «Вариант» являются аффилированными организациями (имеют один юридический адрес и единый исполнительный орган).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ИП Пчелинцев не осуществляет деятельность, связанную с торговлей пищевыми продуктами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4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extLst>
                  <a:ext uri="{0D108BD9-81ED-4DB2-BD59-A6C34878D82A}">
                    <a16:rowId xmlns="" xmlns:a16="http://schemas.microsoft.com/office/drawing/2014/main" val="2363912687"/>
                  </a:ext>
                </a:extLst>
              </a:tr>
              <a:tr h="1365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ООО «Вариант»                      ИНН 7328065379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г. Ульяновск,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 ул. Врача Михайлова, 32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Оптовая и розничная торговля пищевыми продуктами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Директор Носикова М.С.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3157350"/>
                  </a:ext>
                </a:extLst>
              </a:tr>
              <a:tr h="1818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ИП Пчелинцев А.Н.                  ИНН 732899623620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г. Ульяновск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Торговля розничная мебелью и осветительными приборами </a:t>
                      </a:r>
                      <a:endParaRPr lang="ru-RU" sz="14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Пчелинцев А.Н.</a:t>
                      </a:r>
                      <a:endParaRPr lang="ru-RU" sz="14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9501122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48A4DA6-6D7C-4A27-B56C-126A4F17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33E25-6A97-4617-9B37-C498DA4BA7E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2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E0C2E4-BE9A-4BAB-9836-5D7CC03F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Проблемы, выявляемые </a:t>
            </a:r>
            <a:br>
              <a:rPr lang="ru-RU" dirty="0"/>
            </a:br>
            <a:r>
              <a:rPr lang="ru-RU" dirty="0"/>
              <a:t>Счётной палатой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9A92BA-8B76-49CB-8BB8-E813340DF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Проблема 3.</a:t>
            </a:r>
          </a:p>
        </p:txBody>
      </p:sp>
      <p:sp>
        <p:nvSpPr>
          <p:cNvPr id="5" name="Скругленный прямоугольник 7">
            <a:extLst>
              <a:ext uri="{FF2B5EF4-FFF2-40B4-BE49-F238E27FC236}">
                <a16:creationId xmlns="" xmlns:a16="http://schemas.microsoft.com/office/drawing/2014/main" id="{8938A223-5DA3-42AC-9208-23AAB7C781F6}"/>
              </a:ext>
            </a:extLst>
          </p:cNvPr>
          <p:cNvSpPr/>
          <p:nvPr/>
        </p:nvSpPr>
        <p:spPr>
          <a:xfrm>
            <a:off x="348456" y="2356925"/>
            <a:ext cx="8447087" cy="3772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фирмы, готовые участвовать в аукционе, де-факто заказчиками  целенаправленно бракуются при анализе первой части заявки за счёт включения в конкурсную документацию условий, ограничивающих конкуренцию.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762E430-F262-4F1E-9A0C-097E1088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DBE0A-1594-4CDE-93B7-CE9499BD82E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0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E0C2E4-BE9A-4BAB-9836-5D7CC03F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Проблемы, выявляемые </a:t>
            </a:r>
            <a:br>
              <a:rPr lang="ru-RU" dirty="0"/>
            </a:br>
            <a:r>
              <a:rPr lang="ru-RU" dirty="0"/>
              <a:t>Счётной палатой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9A92BA-8B76-49CB-8BB8-E813340DF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ru-RU" b="1" dirty="0"/>
              <a:t>Проблема 4.</a:t>
            </a:r>
          </a:p>
        </p:txBody>
      </p:sp>
      <p:sp>
        <p:nvSpPr>
          <p:cNvPr id="4" name="Скругленный прямоугольник 7">
            <a:extLst>
              <a:ext uri="{FF2B5EF4-FFF2-40B4-BE49-F238E27FC236}">
                <a16:creationId xmlns="" xmlns:a16="http://schemas.microsoft.com/office/drawing/2014/main" id="{84CB5043-8162-471A-8926-0878CB08C2FC}"/>
              </a:ext>
            </a:extLst>
          </p:cNvPr>
          <p:cNvSpPr/>
          <p:nvPr/>
        </p:nvSpPr>
        <p:spPr>
          <a:xfrm>
            <a:off x="348456" y="2276872"/>
            <a:ext cx="8447087" cy="41624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4013" algn="just" eaLnBrk="1" hangingPunct="1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нареканий к работе отраслевых и муниципальных комиссий по повышению эффективности закупок.</a:t>
            </a:r>
          </a:p>
          <a:p>
            <a:pPr indent="354013" algn="just" eaLnBrk="1" hangingPunct="1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Они, как правило, дублируют работу областной Комиссии, а не ужесточают фильтр при анализе НМЦК. При этом анализ НМЦК они зачастую проводят некачественно.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843E438-037F-4A6F-BBA1-0D4CB922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DBE0A-1594-4CDE-93B7-CE9499BD82E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3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E0C2E4-BE9A-4BAB-9836-5D7CC03F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Проблемы, выявляемые </a:t>
            </a:r>
            <a:br>
              <a:rPr lang="ru-RU" dirty="0"/>
            </a:br>
            <a:r>
              <a:rPr lang="ru-RU" dirty="0"/>
              <a:t>Счётной палатой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9A92BA-8B76-49CB-8BB8-E813340DF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 anchor="t"/>
          <a:lstStyle/>
          <a:p>
            <a:pPr marL="0" indent="0" algn="just">
              <a:buNone/>
            </a:pPr>
            <a:r>
              <a:rPr lang="ru-RU" b="1" dirty="0"/>
              <a:t>Проблема 5, которая является главной проблемой.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4906B10-E012-44CD-A778-896695EC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DBE0A-1594-4CDE-93B7-CE9499BD82E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Скругленный прямоугольник 7">
            <a:extLst>
              <a:ext uri="{FF2B5EF4-FFF2-40B4-BE49-F238E27FC236}">
                <a16:creationId xmlns="" xmlns:a16="http://schemas.microsoft.com/office/drawing/2014/main" id="{F409955E-BA59-4D98-A684-F1D3693DF9E4}"/>
              </a:ext>
            </a:extLst>
          </p:cNvPr>
          <p:cNvSpPr/>
          <p:nvPr/>
        </p:nvSpPr>
        <p:spPr>
          <a:xfrm>
            <a:off x="348456" y="2420888"/>
            <a:ext cx="8447087" cy="41624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голове у подавляющего большинства руководителей  и контрактных управляющих две главные мысли:</a:t>
            </a:r>
          </a:p>
          <a:p>
            <a:pPr algn="just"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а) важно чтобы закупка прошла по легальной схеме;</a:t>
            </a:r>
          </a:p>
          <a:p>
            <a:pPr algn="just"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важно чтобы поставщик товаров и услуг был в состоянии выполнить свои обязательства.</a:t>
            </a:r>
          </a:p>
          <a:p>
            <a:pPr algn="just"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закупки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низких цен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ними сколь-нибудь остро не стоит.</a:t>
            </a:r>
          </a:p>
        </p:txBody>
      </p:sp>
    </p:spTree>
    <p:extLst>
      <p:ext uri="{BB962C8B-B14F-4D97-AF65-F5344CB8AC3E}">
        <p14:creationId xmlns:p14="http://schemas.microsoft.com/office/powerpoint/2010/main" val="3785906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3943</TotalTime>
  <Words>1168</Words>
  <Application>Microsoft Office PowerPoint</Application>
  <PresentationFormat>Экран (4:3)</PresentationFormat>
  <Paragraphs>187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 Unicode MS</vt:lpstr>
      <vt:lpstr>Arial</vt:lpstr>
      <vt:lpstr>Calibri</vt:lpstr>
      <vt:lpstr>Times New Roman</vt:lpstr>
      <vt:lpstr>Verdana</vt:lpstr>
      <vt:lpstr>Тема Office</vt:lpstr>
      <vt:lpstr>Презентация PowerPoint</vt:lpstr>
      <vt:lpstr>Проблемы, выявляемые  Счётной палатой в ходе аудита закупок</vt:lpstr>
      <vt:lpstr>Проблемы, выявляемые  Счётной палатой</vt:lpstr>
      <vt:lpstr>Пример формирования НМЦ контракта, переданного для рассмотрения на Комиссии по повышению эффективности осуществления закупок товаров, работ, услуг для обеспечения нужд Ульяновской области</vt:lpstr>
      <vt:lpstr>Пример снижения НМЦК по результатам работы Комиссии по повышению эффективности осуществления закупок товаров, работ, услуг для обеспечения нужд Ульяновской области</vt:lpstr>
      <vt:lpstr>Применение коммерческих предложений (прайс-листов) от аффилированных организаций при обосновании цен договоров, заключенных с единственным поставщиком,  в 2017 году</vt:lpstr>
      <vt:lpstr>Проблемы, выявляемые  Счётной палатой</vt:lpstr>
      <vt:lpstr>Проблемы, выявляемые  Счётной палатой</vt:lpstr>
      <vt:lpstr>Проблемы, выявляемые  Счётной палатой</vt:lpstr>
      <vt:lpstr>Проблемы, выявляемые  Счётной палатой</vt:lpstr>
      <vt:lpstr>Презентация PowerPoint</vt:lpstr>
      <vt:lpstr>Презентация PowerPoint</vt:lpstr>
      <vt:lpstr>Проблемы, выявляемые  Счётной палатой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Проблемы, выявляемые  Счётной палатой</vt:lpstr>
      <vt:lpstr>Презентация PowerPoint</vt:lpstr>
      <vt:lpstr>Предложения </vt:lpstr>
      <vt:lpstr>Предложения</vt:lpstr>
      <vt:lpstr>Предложения</vt:lpstr>
      <vt:lpstr>Предложения</vt:lpstr>
      <vt:lpstr>Предложения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счетная палата</dc:creator>
  <cp:lastModifiedBy>Marina Reyts</cp:lastModifiedBy>
  <cp:revision>229</cp:revision>
  <cp:lastPrinted>2018-08-10T06:50:18Z</cp:lastPrinted>
  <dcterms:created xsi:type="dcterms:W3CDTF">2015-01-29T10:27:39Z</dcterms:created>
  <dcterms:modified xsi:type="dcterms:W3CDTF">2018-08-10T11:53:14Z</dcterms:modified>
</cp:coreProperties>
</file>